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Tutorial/LiquidCrysta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sz="4800">
                <a:solidFill>
                  <a:srgbClr val="191919"/>
                </a:solidFill>
              </a:rPr>
              <a:t>Practical</a:t>
            </a:r>
          </a:p>
          <a:p>
            <a:pPr lvl="0" rtl="0">
              <a:buNone/>
            </a:pPr>
            <a:r>
              <a:rPr lang="en" sz="4800">
                <a:solidFill>
                  <a:srgbClr val="191919"/>
                </a:solidFill>
              </a:rPr>
              <a:t>Electronics</a:t>
            </a:r>
          </a:p>
          <a:p>
            <a:pPr>
              <a:buNone/>
            </a:pPr>
            <a:r>
              <a:rPr lang="en" sz="4800">
                <a:solidFill>
                  <a:srgbClr val="191919"/>
                </a:solidFill>
              </a:rPr>
              <a:t>&amp; Programming 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 sz="6000">
                <a:solidFill>
                  <a:srgbClr val="FFFFFF"/>
                </a:solidFill>
              </a:rPr>
              <a:t>with Arduino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642950" y="5183200"/>
            <a:ext cx="7874100" cy="1198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4800" b="1">
                <a:solidFill>
                  <a:srgbClr val="191919"/>
                </a:solidFill>
              </a:rPr>
              <a:t>Session 3: Strings Cont.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Character Display</a:t>
            </a:r>
          </a:p>
        </p:txBody>
      </p:sp>
      <p:sp>
        <p:nvSpPr>
          <p:cNvPr id="153" name="Shape 153"/>
          <p:cNvSpPr/>
          <p:nvPr/>
        </p:nvSpPr>
        <p:spPr>
          <a:xfrm>
            <a:off x="667575" y="2113750"/>
            <a:ext cx="7610051" cy="40152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Ultrasonic Distance</a:t>
            </a:r>
          </a:p>
        </p:txBody>
      </p:sp>
      <p:sp>
        <p:nvSpPr>
          <p:cNvPr id="159" name="Shape 159"/>
          <p:cNvSpPr/>
          <p:nvPr/>
        </p:nvSpPr>
        <p:spPr>
          <a:xfrm>
            <a:off x="1808921" y="1953900"/>
            <a:ext cx="4441128" cy="44448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0" name="Shape 160"/>
          <p:cNvSpPr txBox="1"/>
          <p:nvPr/>
        </p:nvSpPr>
        <p:spPr>
          <a:xfrm>
            <a:off x="5909025" y="3194975"/>
            <a:ext cx="2582699" cy="763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b="1"/>
              <a:t>Receiver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49192" y="3077575"/>
            <a:ext cx="2022000" cy="6227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/>
              <a:t>Emitter</a:t>
            </a:r>
          </a:p>
          <a:p>
            <a:endParaRPr/>
          </a:p>
        </p:txBody>
      </p:sp>
      <p:cxnSp>
        <p:nvCxnSpPr>
          <p:cNvPr id="162" name="Shape 162"/>
          <p:cNvCxnSpPr/>
          <p:nvPr/>
        </p:nvCxnSpPr>
        <p:spPr>
          <a:xfrm rot="10800000" flipH="1">
            <a:off x="1242450" y="3609975"/>
            <a:ext cx="929399" cy="127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 rot="10800000">
            <a:off x="5762125" y="3805724"/>
            <a:ext cx="1017599" cy="68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Ultrasonic Distance</a:t>
            </a:r>
          </a:p>
        </p:txBody>
      </p:sp>
      <p:sp>
        <p:nvSpPr>
          <p:cNvPr id="169" name="Shape 169"/>
          <p:cNvSpPr/>
          <p:nvPr/>
        </p:nvSpPr>
        <p:spPr>
          <a:xfrm>
            <a:off x="1913597" y="1982425"/>
            <a:ext cx="4855904" cy="4539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0" name="Shape 170"/>
          <p:cNvSpPr txBox="1"/>
          <p:nvPr/>
        </p:nvSpPr>
        <p:spPr>
          <a:xfrm>
            <a:off x="322850" y="2347950"/>
            <a:ext cx="1389299" cy="371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1 - Ultrasonic Pulse sent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6818850" y="2533850"/>
            <a:ext cx="1937099" cy="635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2 - Sounds bounces off target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201300" y="3312375"/>
            <a:ext cx="1937099" cy="83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3 - Bounced sound returns, time taken tells distance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Interfacing</a:t>
            </a:r>
          </a:p>
        </p:txBody>
      </p:sp>
      <p:sp>
        <p:nvSpPr>
          <p:cNvPr id="178" name="Shape 178"/>
          <p:cNvSpPr/>
          <p:nvPr/>
        </p:nvSpPr>
        <p:spPr>
          <a:xfrm>
            <a:off x="1400169" y="2083712"/>
            <a:ext cx="6343661" cy="40985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Example Code</a:t>
            </a:r>
          </a:p>
        </p:txBody>
      </p:sp>
      <p:sp>
        <p:nvSpPr>
          <p:cNvPr id="184" name="Shape 184"/>
          <p:cNvSpPr/>
          <p:nvPr/>
        </p:nvSpPr>
        <p:spPr>
          <a:xfrm>
            <a:off x="840212" y="1948650"/>
            <a:ext cx="3039095" cy="46117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What is an array?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9239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Arrays are data stored back-to-back:</a:t>
            </a:r>
          </a:p>
        </p:txBody>
      </p:sp>
      <p:sp>
        <p:nvSpPr>
          <p:cNvPr id="55" name="Shape 55"/>
          <p:cNvSpPr/>
          <p:nvPr/>
        </p:nvSpPr>
        <p:spPr>
          <a:xfrm>
            <a:off x="2948092" y="3742425"/>
            <a:ext cx="1161599" cy="11154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4109692" y="3742425"/>
            <a:ext cx="1161599" cy="11154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3077242" y="3853050"/>
            <a:ext cx="903299" cy="746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6000"/>
              <a:t>1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4238842" y="3850575"/>
            <a:ext cx="903299" cy="746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6000"/>
              <a:t>2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3012617" y="4857825"/>
            <a:ext cx="2332200" cy="903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1600" b="1"/>
              <a:t>0000 0001 0000 0010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648291" y="2871332"/>
            <a:ext cx="6756599" cy="940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2400">
                <a:solidFill>
                  <a:srgbClr val="CC6600"/>
                </a:solidFill>
                <a:latin typeface="Verdana"/>
                <a:ea typeface="Verdana"/>
                <a:cs typeface="Verdana"/>
                <a:sym typeface="Verdana"/>
              </a:rPr>
              <a:t>byte 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nums[] = { 1, 2 }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Arrays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45187" y="1947332"/>
            <a:ext cx="8755200" cy="9239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You can access individual parts based on an 'index' that starts at 0:</a:t>
            </a:r>
          </a:p>
        </p:txBody>
      </p:sp>
      <p:sp>
        <p:nvSpPr>
          <p:cNvPr id="67" name="Shape 67"/>
          <p:cNvSpPr/>
          <p:nvPr/>
        </p:nvSpPr>
        <p:spPr>
          <a:xfrm>
            <a:off x="3971267" y="2945057"/>
            <a:ext cx="1161599" cy="11154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8" name="Shape 68"/>
          <p:cNvSpPr/>
          <p:nvPr/>
        </p:nvSpPr>
        <p:spPr>
          <a:xfrm>
            <a:off x="5132867" y="2945057"/>
            <a:ext cx="1161599" cy="11154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4100417" y="3055682"/>
            <a:ext cx="903299" cy="746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6000"/>
              <a:t>1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262017" y="3053207"/>
            <a:ext cx="903299" cy="746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6000"/>
              <a:t>2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035792" y="4060457"/>
            <a:ext cx="2332200" cy="396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/>
              <a:t>0000 0001 0000 0010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786755" y="3235450"/>
            <a:ext cx="2138400" cy="589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nums =</a:t>
            </a:r>
          </a:p>
        </p:txBody>
      </p:sp>
      <p:sp>
        <p:nvSpPr>
          <p:cNvPr id="73" name="Shape 73"/>
          <p:cNvSpPr/>
          <p:nvPr/>
        </p:nvSpPr>
        <p:spPr>
          <a:xfrm>
            <a:off x="2749849" y="4756657"/>
            <a:ext cx="1161599" cy="11154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2878999" y="4867282"/>
            <a:ext cx="903299" cy="746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6000"/>
              <a:t>1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2814374" y="5872057"/>
            <a:ext cx="1170900" cy="396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/>
              <a:t>0000 0001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565337" y="5047050"/>
            <a:ext cx="2138400" cy="589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nums[0] =</a:t>
            </a:r>
          </a:p>
        </p:txBody>
      </p:sp>
      <p:sp>
        <p:nvSpPr>
          <p:cNvPr id="77" name="Shape 77"/>
          <p:cNvSpPr/>
          <p:nvPr/>
        </p:nvSpPr>
        <p:spPr>
          <a:xfrm>
            <a:off x="7087099" y="4756657"/>
            <a:ext cx="1161599" cy="11154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7216249" y="4867282"/>
            <a:ext cx="903299" cy="746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6000"/>
              <a:t>2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151624" y="5872057"/>
            <a:ext cx="1170900" cy="396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/>
              <a:t>0000 0010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902587" y="5047050"/>
            <a:ext cx="2138400" cy="589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nums[1] =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608375" y="6240400"/>
            <a:ext cx="1705200" cy="322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index 0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861067" y="6337500"/>
            <a:ext cx="1705200" cy="322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index 1</a:t>
            </a:r>
          </a:p>
        </p:txBody>
      </p:sp>
      <p:cxnSp>
        <p:nvCxnSpPr>
          <p:cNvPr id="83" name="Shape 83"/>
          <p:cNvCxnSpPr>
            <a:stCxn id="81" idx="0"/>
          </p:cNvCxnSpPr>
          <p:nvPr/>
        </p:nvCxnSpPr>
        <p:spPr>
          <a:xfrm rot="10800000" flipH="1">
            <a:off x="1460975" y="5631999"/>
            <a:ext cx="391800" cy="608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4" name="Shape 84"/>
          <p:cNvCxnSpPr>
            <a:stCxn id="82" idx="0"/>
          </p:cNvCxnSpPr>
          <p:nvPr/>
        </p:nvCxnSpPr>
        <p:spPr>
          <a:xfrm rot="10800000" flipH="1">
            <a:off x="5713667" y="5613599"/>
            <a:ext cx="480599" cy="723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What is a String?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2338078" y="2839075"/>
            <a:ext cx="4295400" cy="506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7200"/>
              <a:t>"Hello."</a:t>
            </a:r>
            <a:br>
              <a:rPr lang="en" sz="7200"/>
            </a:br>
            <a:r>
              <a:rPr lang="en" sz="7200"/>
              <a:t>=</a:t>
            </a:r>
          </a:p>
        </p:txBody>
      </p:sp>
      <p:grpSp>
        <p:nvGrpSpPr>
          <p:cNvPr id="91" name="Shape 91"/>
          <p:cNvGrpSpPr/>
          <p:nvPr/>
        </p:nvGrpSpPr>
        <p:grpSpPr>
          <a:xfrm>
            <a:off x="505417" y="5151462"/>
            <a:ext cx="8133164" cy="1116637"/>
            <a:chOff x="702189" y="4395612"/>
            <a:chExt cx="8133164" cy="1116637"/>
          </a:xfrm>
        </p:grpSpPr>
        <p:sp>
          <p:nvSpPr>
            <p:cNvPr id="92" name="Shape 92"/>
            <p:cNvSpPr/>
            <p:nvPr/>
          </p:nvSpPr>
          <p:spPr>
            <a:xfrm>
              <a:off x="702189" y="4396850"/>
              <a:ext cx="1161599" cy="1115400"/>
            </a:xfrm>
            <a:prstGeom prst="rect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863789" y="4396850"/>
              <a:ext cx="1161599" cy="1115400"/>
            </a:xfrm>
            <a:prstGeom prst="rect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025389" y="4395612"/>
              <a:ext cx="1161599" cy="1115400"/>
            </a:xfrm>
            <a:prstGeom prst="rect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186989" y="4396850"/>
              <a:ext cx="1161599" cy="1115400"/>
            </a:xfrm>
            <a:prstGeom prst="rect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5350718" y="4396850"/>
              <a:ext cx="1161599" cy="1115400"/>
            </a:xfrm>
            <a:prstGeom prst="rect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6512318" y="4396850"/>
              <a:ext cx="1161599" cy="1115400"/>
            </a:xfrm>
            <a:prstGeom prst="rect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831339" y="4507475"/>
              <a:ext cx="903299" cy="7466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>
                <a:buNone/>
              </a:pPr>
              <a:r>
                <a:rPr lang="en" sz="6000"/>
                <a:t>H</a:t>
              </a:r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1992939" y="4505000"/>
              <a:ext cx="903299" cy="7466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rtl="0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6000"/>
                <a:t>e</a:t>
              </a:r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3135775" y="4506237"/>
              <a:ext cx="903299" cy="7466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rtl="0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6000"/>
                <a:t>l</a:t>
              </a:r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4297375" y="4503762"/>
              <a:ext cx="903299" cy="7466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rtl="0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6000"/>
                <a:t>l</a:t>
              </a:r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5459264" y="4507475"/>
              <a:ext cx="903299" cy="7466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rtl="0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6000"/>
                <a:t>o</a:t>
              </a:r>
            </a:p>
          </p:txBody>
        </p:sp>
        <p:sp>
          <p:nvSpPr>
            <p:cNvPr id="103" name="Shape 103"/>
            <p:cNvSpPr txBox="1"/>
            <p:nvPr/>
          </p:nvSpPr>
          <p:spPr>
            <a:xfrm>
              <a:off x="6620864" y="4505000"/>
              <a:ext cx="903299" cy="7466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rtl="0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6000"/>
                <a:t>.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7673753" y="4396850"/>
              <a:ext cx="1161599" cy="1115400"/>
            </a:xfrm>
            <a:prstGeom prst="rect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7782300" y="4505000"/>
              <a:ext cx="903299" cy="7466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rtl="0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6000"/>
                <a:t>\0</a:t>
              </a:r>
            </a:p>
          </p:txBody>
        </p:sp>
      </p:grpSp>
      <p:sp>
        <p:nvSpPr>
          <p:cNvPr id="106" name="Shape 106"/>
          <p:cNvSpPr txBox="1"/>
          <p:nvPr/>
        </p:nvSpPr>
        <p:spPr>
          <a:xfrm>
            <a:off x="682125" y="2027900"/>
            <a:ext cx="8166900" cy="645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Strings are arrays of characters (8 bits) terminated by a special '\0' character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Number String Parsing</a:t>
            </a:r>
          </a:p>
        </p:txBody>
      </p:sp>
      <p:sp>
        <p:nvSpPr>
          <p:cNvPr id="112" name="Shape 112"/>
          <p:cNvSpPr/>
          <p:nvPr/>
        </p:nvSpPr>
        <p:spPr>
          <a:xfrm>
            <a:off x="545212" y="2274487"/>
            <a:ext cx="3848943" cy="41986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3" name="Shape 113"/>
          <p:cNvSpPr txBox="1"/>
          <p:nvPr/>
        </p:nvSpPr>
        <p:spPr>
          <a:xfrm>
            <a:off x="4553550" y="2958900"/>
            <a:ext cx="2737799" cy="682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>
                <a:solidFill>
                  <a:srgbClr val="FF0000"/>
                </a:solidFill>
              </a:rPr>
              <a:t>Takes input of 5670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821025" y="4399306"/>
            <a:ext cx="2737799" cy="682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Converts it to an int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821025" y="4680756"/>
            <a:ext cx="2737799" cy="682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Prints it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821025" y="4989856"/>
            <a:ext cx="2737799" cy="682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Add 5 to the converted input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821025" y="5541100"/>
            <a:ext cx="2737799" cy="682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Print it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String Parsing</a:t>
            </a:r>
          </a:p>
        </p:txBody>
      </p:sp>
      <p:sp>
        <p:nvSpPr>
          <p:cNvPr id="123" name="Shape 123"/>
          <p:cNvSpPr/>
          <p:nvPr/>
        </p:nvSpPr>
        <p:spPr>
          <a:xfrm>
            <a:off x="708825" y="2154012"/>
            <a:ext cx="3813909" cy="36007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4" name="Shape 124"/>
          <p:cNvSpPr txBox="1"/>
          <p:nvPr/>
        </p:nvSpPr>
        <p:spPr>
          <a:xfrm>
            <a:off x="3548850" y="4231604"/>
            <a:ext cx="2566499" cy="2807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Until the string end is reached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548850" y="4512404"/>
            <a:ext cx="2566499" cy="2162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Get the char at the index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548850" y="4728704"/>
            <a:ext cx="2566499" cy="2162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Print it out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548850" y="4936404"/>
            <a:ext cx="2566499" cy="2162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Advance one Character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069275" y="4231604"/>
            <a:ext cx="2553300" cy="2101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b="1"/>
              <a:t>Output:</a:t>
            </a:r>
          </a:p>
          <a:p>
            <a:pPr lvl="0" rtl="0">
              <a:buNone/>
            </a:pPr>
            <a:r>
              <a:rPr lang="en"/>
              <a:t>  H</a:t>
            </a:r>
          </a:p>
          <a:p>
            <a:pPr lvl="0" rtl="0">
              <a:buNone/>
            </a:pPr>
            <a:r>
              <a:rPr lang="en"/>
              <a:t>  e</a:t>
            </a:r>
          </a:p>
          <a:p>
            <a:pPr lvl="0" rtl="0">
              <a:buNone/>
            </a:pPr>
            <a:r>
              <a:rPr lang="en"/>
              <a:t>  l</a:t>
            </a:r>
          </a:p>
          <a:p>
            <a:pPr lvl="0" rtl="0">
              <a:buNone/>
            </a:pPr>
            <a:r>
              <a:rPr lang="en"/>
              <a:t>  l</a:t>
            </a:r>
          </a:p>
          <a:p>
            <a:pPr lvl="0" rtl="0">
              <a:buNone/>
            </a:pPr>
            <a:r>
              <a:rPr lang="en"/>
              <a:t>  o</a:t>
            </a:r>
          </a:p>
          <a:p>
            <a:pPr lvl="0" rtl="0">
              <a:buNone/>
            </a:pPr>
            <a:r>
              <a:rPr lang="en"/>
              <a:t>  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Character Display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323350" y="5817700"/>
            <a:ext cx="4497299" cy="5879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http://arduino.cc/en/Tutorial/LiquidCrystal</a:t>
            </a:r>
          </a:p>
        </p:txBody>
      </p:sp>
      <p:sp>
        <p:nvSpPr>
          <p:cNvPr id="135" name="Shape 135"/>
          <p:cNvSpPr/>
          <p:nvPr/>
        </p:nvSpPr>
        <p:spPr>
          <a:xfrm>
            <a:off x="1557337" y="2057400"/>
            <a:ext cx="6029325" cy="2743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Example Wiring</a:t>
            </a:r>
          </a:p>
        </p:txBody>
      </p:sp>
      <p:sp>
        <p:nvSpPr>
          <p:cNvPr id="141" name="Shape 141"/>
          <p:cNvSpPr/>
          <p:nvPr/>
        </p:nvSpPr>
        <p:spPr>
          <a:xfrm>
            <a:off x="752887" y="1923801"/>
            <a:ext cx="7638224" cy="46869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Example Code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29475" y="1967950"/>
            <a:ext cx="6604499" cy="48951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#include &lt;LiquidCrystal.h&gt;</a:t>
            </a:r>
          </a:p>
          <a:p>
            <a:endParaRPr/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i="1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// initialize the library with the numbers of the interface pins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LiquidCrystal lcd(12, 11, 5, 4, 3, 2);</a:t>
            </a:r>
          </a:p>
          <a:p>
            <a:endParaRPr/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CC6600"/>
                </a:solidFill>
                <a:latin typeface="Verdana"/>
                <a:ea typeface="Verdana"/>
                <a:cs typeface="Verdana"/>
                <a:sym typeface="Verdana"/>
              </a:rPr>
              <a:t>void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600" b="1">
                <a:solidFill>
                  <a:srgbClr val="CC6600"/>
                </a:solidFill>
                <a:latin typeface="Verdana"/>
                <a:ea typeface="Verdana"/>
                <a:cs typeface="Verdana"/>
                <a:sym typeface="Verdana"/>
              </a:rPr>
              <a:t>setup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() {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" sz="1600" i="1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// set up the LCD's number of columns and rows: 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 lcd.</a:t>
            </a:r>
            <a:r>
              <a:rPr lang="en" sz="1600">
                <a:solidFill>
                  <a:srgbClr val="CC6600"/>
                </a:solidFill>
                <a:latin typeface="Verdana"/>
                <a:ea typeface="Verdana"/>
                <a:cs typeface="Verdana"/>
                <a:sym typeface="Verdana"/>
              </a:rPr>
              <a:t>begin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(16, 2);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" sz="1600" i="1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// Print a message to the LCD.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 lcd.</a:t>
            </a:r>
            <a:r>
              <a:rPr lang="en" sz="1600">
                <a:solidFill>
                  <a:srgbClr val="CC6600"/>
                </a:solidFill>
                <a:latin typeface="Verdana"/>
                <a:ea typeface="Verdana"/>
                <a:cs typeface="Verdana"/>
                <a:sym typeface="Verdana"/>
              </a:rPr>
              <a:t>print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" sz="1600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"hello, world!"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);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}</a:t>
            </a:r>
          </a:p>
          <a:p>
            <a:endParaRPr/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CC6600"/>
                </a:solidFill>
                <a:latin typeface="Verdana"/>
                <a:ea typeface="Verdana"/>
                <a:cs typeface="Verdana"/>
                <a:sym typeface="Verdana"/>
              </a:rPr>
              <a:t>void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600" b="1">
                <a:solidFill>
                  <a:srgbClr val="CC6600"/>
                </a:solidFill>
                <a:latin typeface="Verdana"/>
                <a:ea typeface="Verdana"/>
                <a:cs typeface="Verdana"/>
                <a:sym typeface="Verdana"/>
              </a:rPr>
              <a:t>loop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() {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" sz="1600" i="1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// set the cursor to column 0, line 1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" sz="1600" i="1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// (note: line 1 is the second row, since counting begins with 0):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 lcd.</a:t>
            </a:r>
            <a:r>
              <a:rPr lang="en" sz="1600">
                <a:solidFill>
                  <a:srgbClr val="FF1493"/>
                </a:solidFill>
                <a:latin typeface="Verdana"/>
                <a:ea typeface="Verdana"/>
                <a:cs typeface="Verdana"/>
                <a:sym typeface="Verdana"/>
              </a:rPr>
              <a:t>setCursor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(0, 1);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" sz="1600" i="1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// print the number of seconds since reset: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  lcd.</a:t>
            </a:r>
            <a:r>
              <a:rPr lang="en" sz="1600">
                <a:solidFill>
                  <a:srgbClr val="CC6600"/>
                </a:solidFill>
                <a:latin typeface="Verdana"/>
                <a:ea typeface="Verdana"/>
                <a:cs typeface="Verdana"/>
                <a:sym typeface="Verdana"/>
              </a:rPr>
              <a:t>print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" sz="1600">
                <a:solidFill>
                  <a:srgbClr val="CC6600"/>
                </a:solidFill>
                <a:latin typeface="Verdana"/>
                <a:ea typeface="Verdana"/>
                <a:cs typeface="Verdana"/>
                <a:sym typeface="Verdana"/>
              </a:rPr>
              <a:t>millis</a:t>
            </a: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()/1000);</a:t>
            </a:r>
          </a:p>
          <a:p>
            <a:pPr lvl="0" rtl="0"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}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On-screen Show (4:3)</PresentationFormat>
  <Paragraphs>86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/>
      <vt:lpstr/>
      <vt:lpstr>Practical Electronics &amp; Programming </vt:lpstr>
      <vt:lpstr>What is an array?</vt:lpstr>
      <vt:lpstr>Arrays</vt:lpstr>
      <vt:lpstr>What is a String?</vt:lpstr>
      <vt:lpstr>Number String Parsing</vt:lpstr>
      <vt:lpstr>String Parsing</vt:lpstr>
      <vt:lpstr>Character Display</vt:lpstr>
      <vt:lpstr>Example Wiring</vt:lpstr>
      <vt:lpstr>Example Code</vt:lpstr>
      <vt:lpstr>Character Display</vt:lpstr>
      <vt:lpstr>Ultrasonic Distance</vt:lpstr>
      <vt:lpstr>Ultrasonic Distance</vt:lpstr>
      <vt:lpstr>Interfacing</vt:lpstr>
      <vt:lpstr>Example Code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Electronics &amp; Programming </dc:title>
  <dc:creator>Owner</dc:creator>
  <cp:lastModifiedBy>Owner</cp:lastModifiedBy>
  <cp:revision>1</cp:revision>
  <dcterms:modified xsi:type="dcterms:W3CDTF">2012-08-10T14:16:11Z</dcterms:modified>
</cp:coreProperties>
</file>